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257" r:id="rId6"/>
    <p:sldId id="258" r:id="rId7"/>
    <p:sldId id="272" r:id="rId8"/>
    <p:sldId id="269" r:id="rId9"/>
    <p:sldId id="275" r:id="rId10"/>
    <p:sldId id="274" r:id="rId11"/>
    <p:sldId id="279" r:id="rId12"/>
    <p:sldId id="270" r:id="rId13"/>
    <p:sldId id="277" r:id="rId14"/>
    <p:sldId id="278" r:id="rId15"/>
    <p:sldId id="276" r:id="rId16"/>
    <p:sldId id="260" r:id="rId17"/>
    <p:sldId id="280" r:id="rId18"/>
    <p:sldId id="283" r:id="rId19"/>
    <p:sldId id="281" r:id="rId20"/>
    <p:sldId id="261" r:id="rId21"/>
    <p:sldId id="27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7C3578-CF9E-5A41-A83A-0DAD9F159BA3}" v="945" dt="2023-01-31T00:09:45.8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54"/>
    <p:restoredTop sz="90680" autoAdjust="0"/>
  </p:normalViewPr>
  <p:slideViewPr>
    <p:cSldViewPr snapToGrid="0">
      <p:cViewPr varScale="1">
        <p:scale>
          <a:sx n="115" d="100"/>
          <a:sy n="115" d="100"/>
        </p:scale>
        <p:origin x="5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E81FEC-2664-411F-AEB3-065F29F52751}">
      <dgm:prSet custT="1"/>
      <dgm:spPr/>
      <dgm:t>
        <a:bodyPr lIns="182880" tIns="182880" rIns="182880" bIns="182880"/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Latitude and Longitude variables (sometimes matched, sometimes don’t by decimals)</a:t>
          </a:r>
        </a:p>
      </dgm:t>
    </dgm:pt>
    <dgm:pt modelId="{BCBC007E-0269-421B-9C41-DE26D5C3A822}" type="parTrans" cxnId="{711E093C-AD42-45A4-8D40-A2D39702062E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80230EB7-7230-4881-A631-309C07417378}" type="sibTrans" cxnId="{711E093C-AD42-45A4-8D40-A2D39702062E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73D947E0-108F-4D20-A71E-3CF329F97212}">
      <dgm:prSet phldr="0" custT="1"/>
      <dgm:spPr/>
      <dgm:t>
        <a:bodyPr/>
        <a:lstStyle/>
        <a:p>
          <a:pPr marL="0" indent="0" algn="ctr" defTabSz="914400" rtl="0" eaLnBrk="1" latinLnBrk="0" hangingPunct="1">
            <a:lnSpc>
              <a:spcPct val="90000"/>
            </a:lnSpc>
            <a:spcBef>
              <a:spcPts val="1000"/>
            </a:spcBef>
            <a:buFont typeface="Arial" panose="020B0604020202020204" pitchFamily="34" charset="0"/>
            <a:buNone/>
          </a:pPr>
          <a:r>
            <a:rPr lang="en-US" sz="1600" kern="1200" spc="150" baseline="0" dirty="0">
              <a:solidFill>
                <a:schemeClr val="tx1"/>
              </a:solidFill>
              <a:latin typeface="+mj-lt"/>
              <a:ea typeface="+mj-ea"/>
              <a:cs typeface="+mj-cs"/>
            </a:rPr>
            <a:t>Missing Data</a:t>
          </a:r>
        </a:p>
      </dgm:t>
    </dgm:pt>
    <dgm:pt modelId="{9D249532-A24D-4D8F-848A-9F42F2E486C9}" type="parTrans" cxnId="{A0077D09-C12C-46D0-8DF7-194B691136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AE813459-65AB-4FA9-B717-330DDA6DFA4E}" type="sibTrans" cxnId="{A0077D09-C12C-46D0-8DF7-194B691136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30A490C8-22B4-4D68-875C-0F0DE2FF864D}">
      <dgm:prSet phldr="0" custT="1"/>
      <dgm:spPr/>
      <dgm:t>
        <a:bodyPr/>
        <a:lstStyle/>
        <a:p>
          <a:pPr marL="0">
            <a:lnSpc>
              <a:spcPct val="100000"/>
            </a:lnSpc>
          </a:pPr>
          <a:r>
            <a:rPr lang="en-US" sz="1400" spc="50" baseline="0" dirty="0" err="1">
              <a:latin typeface="+mn-lt"/>
            </a:rPr>
            <a:t>NaN</a:t>
          </a:r>
          <a:r>
            <a:rPr lang="en-US" sz="1400" spc="50" baseline="0" dirty="0">
              <a:latin typeface="+mn-lt"/>
            </a:rPr>
            <a:t>, Non-null and empty spaces.</a:t>
          </a:r>
        </a:p>
      </dgm:t>
    </dgm:pt>
    <dgm:pt modelId="{035C64B0-4F0C-4FD1-BD23-B1D4C9887CBE}" type="parTrans" cxnId="{381FE1CC-8184-4745-8EB3-6DE11655998D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45495DA8-8707-41E3-A12B-FA5766269C44}" type="sibTrans" cxnId="{381FE1CC-8184-4745-8EB3-6DE11655998D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B1AFA1AF-0FF8-45B3-A6D0-0E255A2F637D}">
      <dgm:prSet phldr="0" custT="1"/>
      <dgm:spPr/>
      <dgm:t>
        <a:bodyPr/>
        <a:lstStyle/>
        <a:p>
          <a:pPr marL="0"/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Data Types</a:t>
          </a:r>
        </a:p>
      </dgm:t>
    </dgm:pt>
    <dgm:pt modelId="{10C68AF5-481C-45AA-A216-8BBBB04515B9}" type="parTrans" cxnId="{F28D7702-2FC3-49BD-BB13-C989E5EE62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88649F7A-400B-4056-965D-C9AC0B3AD942}" type="sibTrans" cxnId="{F28D7702-2FC3-49BD-BB13-C989E5EE622A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50418D2B-9486-42DE-AFDD-1D31420040FF}">
      <dgm:prSet phldr="0" custT="1"/>
      <dgm:spPr/>
      <dgm:t>
        <a:bodyPr/>
        <a:lstStyle/>
        <a:p>
          <a:pPr marL="0">
            <a:lnSpc>
              <a:spcPct val="100000"/>
            </a:lnSpc>
          </a:pPr>
          <a:r>
            <a:rPr lang="en-US" sz="1400" spc="50" baseline="0" dirty="0">
              <a:latin typeface="+mn-lt"/>
            </a:rPr>
            <a:t>Float64 casted to int8.</a:t>
          </a:r>
        </a:p>
      </dgm:t>
    </dgm:pt>
    <dgm:pt modelId="{D5A17F6B-93F5-442B-938A-0F38C281BE88}" type="parTrans" cxnId="{5A5BA622-5DEB-48B9-88D9-C1DE36C711E5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1D87A0A5-8024-4710-846B-D5BFAC785107}" type="sibTrans" cxnId="{5A5BA622-5DEB-48B9-88D9-C1DE36C711E5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E9682B4F-0217-4B50-923E-C104AA24290F}">
      <dgm:prSet phldr="0" custT="1"/>
      <dgm:spPr/>
      <dgm:t>
        <a:bodyPr/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Duplicates</a:t>
          </a:r>
        </a:p>
      </dgm:t>
    </dgm:pt>
    <dgm:pt modelId="{E0F6C4AF-9BBB-4698-91D7-F9AE3EACBD5D}" type="parTrans" cxnId="{6C23D0C9-74B2-4C8B-AB2F-A03B3B0EBE56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B8632E42-D7EB-4C31-877E-6F1B2801851A}" type="sibTrans" cxnId="{6C23D0C9-74B2-4C8B-AB2F-A03B3B0EBE56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0EC0C300-11E4-45CF-8418-973585107209}">
      <dgm:prSet phldr="0" custT="1"/>
      <dgm:spPr/>
      <dgm:t>
        <a:bodyPr/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Counting duplicated rows and kept with the 1rst record</a:t>
          </a:r>
        </a:p>
      </dgm:t>
    </dgm:pt>
    <dgm:pt modelId="{1E4DD98E-100E-46B7-B24A-408BBF69E9FA}" type="parTrans" cxnId="{51563A4F-C0EB-47D6-B5BC-47A4E599AD4B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90FAB5D1-62B3-4FF6-A07D-EE607F529C32}" type="sibTrans" cxnId="{51563A4F-C0EB-47D6-B5BC-47A4E599AD4B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FEB4A941-E9FA-4A86-A673-85FF34B35F20}">
      <dgm:prSet phldr="0" custT="1"/>
      <dgm:spPr/>
      <dgm:t>
        <a:bodyPr/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Final merged with data from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citybikes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,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fsq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 and yelp dataset: 10 columns and 200 rows</a:t>
          </a:r>
        </a:p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spc="50" baseline="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Tenorite"/>
            <a:ea typeface="+mn-ea"/>
            <a:cs typeface="+mn-cs"/>
          </a:endParaRPr>
        </a:p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Obs.: </a:t>
          </a:r>
          <a:r>
            <a:rPr lang="en-US" sz="1400" i="1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before, we had 810 from Foursquare and 1476 rows from Yelp</a:t>
          </a:r>
        </a:p>
      </dgm:t>
    </dgm:pt>
    <dgm:pt modelId="{39522508-BC4E-4DD5-A744-AFEFFE36DB74}" type="parTrans" cxnId="{F942F56C-9025-4AA1-9B36-C5AE0A93B0F5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97624CC8-6315-4683-B26C-C30D552DA5A6}" type="sibTrans" cxnId="{F942F56C-9025-4AA1-9B36-C5AE0A93B0F5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A2322D3A-7AC2-4C5C-9D7E-EAB2313D47D4}">
      <dgm:prSet phldr="0" custT="1"/>
      <dgm:spPr/>
      <dgm:t>
        <a:bodyPr/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Merging Columns</a:t>
          </a:r>
        </a:p>
      </dgm:t>
    </dgm:pt>
    <dgm:pt modelId="{4A8C15D4-B36F-4764-B4FF-F2AF790D3E17}" type="parTrans" cxnId="{179FAFCF-F878-464E-A8A6-1185EFA0E380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84DE1C3A-3FC7-4DB3-88ED-33F65A71557A}" type="sibTrans" cxnId="{179FAFCF-F878-464E-A8A6-1185EFA0E380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4F85505A-81B6-4FDA-A144-900B71DAD946}">
      <dgm:prSet phldr="0" custT="1"/>
      <dgm:spPr/>
      <dgm:t>
        <a:bodyPr/>
        <a:lstStyle/>
        <a:p>
          <a:pPr marL="0"/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Dropping Columns</a:t>
          </a:r>
        </a:p>
      </dgm:t>
    </dgm:pt>
    <dgm:pt modelId="{D9A96E25-7BBE-4DDD-8DDE-B4970D4340A8}" type="parTrans" cxnId="{2D633B56-E147-4EFC-B9EE-6C0413F329B0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68F74A88-49DC-44B1-BC0D-220A7B97601C}" type="sibTrans" cxnId="{2D633B56-E147-4EFC-B9EE-6C0413F329B0}">
      <dgm:prSet/>
      <dgm:spPr/>
      <dgm:t>
        <a:bodyPr/>
        <a:lstStyle/>
        <a:p>
          <a:endParaRPr lang="en-US">
            <a:latin typeface="+mn-lt"/>
          </a:endParaRPr>
        </a:p>
      </dgm:t>
    </dgm:pt>
    <dgm:pt modelId="{154FD9E8-A667-3C44-A9D5-4771F0D9B351}">
      <dgm:prSet phldr="0" custT="1"/>
      <dgm:spPr/>
      <dgm:t>
        <a:bodyPr/>
        <a:lstStyle/>
        <a:p>
          <a:pPr marL="0">
            <a:lnSpc>
              <a:spcPct val="100000"/>
            </a:lnSpc>
            <a:buNone/>
          </a:pPr>
          <a:r>
            <a:rPr lang="en-US" sz="14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Variables data types changed: empty slots, free bikes, renting bikes and review count.</a:t>
          </a:r>
          <a:endParaRPr lang="en-US" sz="1400" spc="50" baseline="0" dirty="0">
            <a:latin typeface="+mn-lt"/>
          </a:endParaRPr>
        </a:p>
      </dgm:t>
    </dgm:pt>
    <dgm:pt modelId="{1693998D-5AD3-2A4B-8DE6-2266D429A031}" type="parTrans" cxnId="{C9B75131-1BDE-844B-8208-00A2CED89C3D}">
      <dgm:prSet/>
      <dgm:spPr/>
      <dgm:t>
        <a:bodyPr/>
        <a:lstStyle/>
        <a:p>
          <a:endParaRPr lang="en-US"/>
        </a:p>
      </dgm:t>
    </dgm:pt>
    <dgm:pt modelId="{C1FDFD20-1174-F34A-A9D9-FBE7552B4988}" type="sibTrans" cxnId="{C9B75131-1BDE-844B-8208-00A2CED89C3D}">
      <dgm:prSet/>
      <dgm:spPr/>
      <dgm:t>
        <a:bodyPr/>
        <a:lstStyle/>
        <a:p>
          <a:endParaRPr lang="en-US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5" custLinFactNeighborX="-684" custLinFactNeighborY="-5763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5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5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5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5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5">
        <dgm:presLayoutVars/>
      </dgm:prSet>
      <dgm:spPr/>
    </dgm:pt>
    <dgm:pt modelId="{A91542D9-4FB3-4302-AD03-3D6EF82E6748}" type="pres">
      <dgm:prSet presAssocID="{B8632E42-D7EB-4C31-877E-6F1B2801851A}" presName="space" presStyleCnt="0"/>
      <dgm:spPr/>
    </dgm:pt>
    <dgm:pt modelId="{1A7C3045-2DAF-4A19-82DB-79436B2E4575}" type="pres">
      <dgm:prSet presAssocID="{4F85505A-81B6-4FDA-A144-900B71DAD946}" presName="composite" presStyleCnt="0"/>
      <dgm:spPr/>
    </dgm:pt>
    <dgm:pt modelId="{4132ECB1-6BEF-4935-AFA3-B2EAA48FDE7E}" type="pres">
      <dgm:prSet presAssocID="{4F85505A-81B6-4FDA-A144-900B71DAD946}" presName="parTx" presStyleLbl="alignNode1" presStyleIdx="3" presStyleCnt="5">
        <dgm:presLayoutVars>
          <dgm:chMax val="0"/>
          <dgm:chPref val="0"/>
        </dgm:presLayoutVars>
      </dgm:prSet>
      <dgm:spPr/>
    </dgm:pt>
    <dgm:pt modelId="{C42A8BDE-B838-475D-AFDE-17B60D744AB6}" type="pres">
      <dgm:prSet presAssocID="{4F85505A-81B6-4FDA-A144-900B71DAD946}" presName="desTx" presStyleLbl="alignAccFollowNode1" presStyleIdx="3" presStyleCnt="5">
        <dgm:presLayoutVars/>
      </dgm:prSet>
      <dgm:spPr/>
    </dgm:pt>
    <dgm:pt modelId="{D0DC94A3-770A-4810-A89A-7DB7918862F6}" type="pres">
      <dgm:prSet presAssocID="{68F74A88-49DC-44B1-BC0D-220A7B97601C}" presName="space" presStyleCnt="0"/>
      <dgm:spPr/>
    </dgm:pt>
    <dgm:pt modelId="{647B2244-AC3A-441A-A6FB-6136FA04F429}" type="pres">
      <dgm:prSet presAssocID="{A2322D3A-7AC2-4C5C-9D7E-EAB2313D47D4}" presName="composite" presStyleCnt="0"/>
      <dgm:spPr/>
    </dgm:pt>
    <dgm:pt modelId="{59606EB9-9F10-4D12-A33F-A242FDCC0D0F}" type="pres">
      <dgm:prSet presAssocID="{A2322D3A-7AC2-4C5C-9D7E-EAB2313D47D4}" presName="parTx" presStyleLbl="alignNode1" presStyleIdx="4" presStyleCnt="5">
        <dgm:presLayoutVars>
          <dgm:chMax val="0"/>
          <dgm:chPref val="0"/>
        </dgm:presLayoutVars>
      </dgm:prSet>
      <dgm:spPr/>
    </dgm:pt>
    <dgm:pt modelId="{C8429E68-36DD-4F6A-A2F4-7CCDADCEFAD1}" type="pres">
      <dgm:prSet presAssocID="{A2322D3A-7AC2-4C5C-9D7E-EAB2313D47D4}" presName="desTx" presStyleLbl="alignAccFollowNode1" presStyleIdx="4" presStyleCnt="5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826907-E438-4A1B-A800-F181C547104F}" type="presOf" srcId="{30A490C8-22B4-4D68-875C-0F0DE2FF864D}" destId="{22359DD7-1BFB-4900-BAE6-6084F2F57988}" srcOrd="0" destOrd="0" presId="urn:microsoft.com/office/officeart/2016/7/layout/HorizontalActionList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C9B75131-1BDE-844B-8208-00A2CED89C3D}" srcId="{B1AFA1AF-0FF8-45B3-A6D0-0E255A2F637D}" destId="{154FD9E8-A667-3C44-A9D5-4771F0D9B351}" srcOrd="1" destOrd="0" parTransId="{1693998D-5AD3-2A4B-8DE6-2266D429A031}" sibTransId="{C1FDFD20-1174-F34A-A9D9-FBE7552B4988}"/>
    <dgm:cxn modelId="{711E093C-AD42-45A4-8D40-A2D39702062E}" srcId="{A2322D3A-7AC2-4C5C-9D7E-EAB2313D47D4}" destId="{8FE81FEC-2664-411F-AEB3-065F29F52751}" srcOrd="0" destOrd="0" parTransId="{BCBC007E-0269-421B-9C41-DE26D5C3A822}" sibTransId="{80230EB7-7230-4881-A631-309C07417378}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6291F24F-B536-4688-99BC-6A4CB5E15E15}" type="presOf" srcId="{4F85505A-81B6-4FDA-A144-900B71DAD946}" destId="{4132ECB1-6BEF-4935-AFA3-B2EAA48FDE7E}" srcOrd="0" destOrd="0" presId="urn:microsoft.com/office/officeart/2016/7/layout/HorizontalActionList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F942F56C-9025-4AA1-9B36-C5AE0A93B0F5}" srcId="{4F85505A-81B6-4FDA-A144-900B71DAD946}" destId="{FEB4A941-E9FA-4A86-A673-85FF34B35F20}" srcOrd="0" destOrd="0" parTransId="{39522508-BC4E-4DD5-A744-AFEFFE36DB74}" sibTransId="{97624CC8-6315-4683-B26C-C30D552DA5A6}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09CCA7A7-03DD-6545-BCC8-E99080BAC8A8}" type="presOf" srcId="{154FD9E8-A667-3C44-A9D5-4771F0D9B351}" destId="{4FEB85EB-D046-4CDB-8A62-BBCE260C4490}" srcOrd="0" destOrd="1" presId="urn:microsoft.com/office/officeart/2016/7/layout/HorizontalActionList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C54EA6C2-0E6B-42D8-9A4A-4456127A91A8}" type="presOf" srcId="{A2322D3A-7AC2-4C5C-9D7E-EAB2313D47D4}" destId="{59606EB9-9F10-4D12-A33F-A242FDCC0D0F}" srcOrd="0" destOrd="0" presId="urn:microsoft.com/office/officeart/2016/7/layout/HorizontalActionList"/>
    <dgm:cxn modelId="{E339F9C8-AD35-4E33-9434-788C81500EB2}" type="presOf" srcId="{8FE81FEC-2664-411F-AEB3-065F29F52751}" destId="{C8429E68-36DD-4F6A-A2F4-7CCDADCEFAD1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179FAFCF-F878-464E-A8A6-1185EFA0E380}" srcId="{0DD8915E-DC14-41D6-9BB5-F49E1C265163}" destId="{A2322D3A-7AC2-4C5C-9D7E-EAB2313D47D4}" srcOrd="4" destOrd="0" parTransId="{4A8C15D4-B36F-4764-B4FF-F2AF790D3E17}" sibTransId="{84DE1C3A-3FC7-4DB3-88ED-33F65A71557A}"/>
    <dgm:cxn modelId="{8CB96BD1-8B01-481A-B525-C5C507C9951C}" type="presOf" srcId="{0EC0C300-11E4-45CF-8418-973585107209}" destId="{6B5FE59C-B471-448A-AA7A-B526DCC4D4CA}" srcOrd="0" destOrd="0" presId="urn:microsoft.com/office/officeart/2016/7/layout/HorizontalActionList"/>
    <dgm:cxn modelId="{36A4EED2-16DE-4F21-9B57-BD053CD7ED3D}" type="presOf" srcId="{FEB4A941-E9FA-4A86-A673-85FF34B35F20}" destId="{C42A8BDE-B838-475D-AFDE-17B60D744AB6}" srcOrd="0" destOrd="0" presId="urn:microsoft.com/office/officeart/2016/7/layout/HorizontalActionList"/>
    <dgm:cxn modelId="{BF1349D4-34AE-476D-8D7B-F3ABAB74304F}" type="presOf" srcId="{50418D2B-9486-42DE-AFDD-1D31420040FF}" destId="{4FEB85EB-D046-4CDB-8A62-BBCE260C4490}" srcOrd="0" destOrd="0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  <dgm:cxn modelId="{BAB9C1C4-8A05-4AE7-B42E-55875981524E}" type="presParOf" srcId="{E4B4F7C4-5024-45F0-9FD7-C5068A1AE6C4}" destId="{A91542D9-4FB3-4302-AD03-3D6EF82E6748}" srcOrd="5" destOrd="0" presId="urn:microsoft.com/office/officeart/2016/7/layout/HorizontalActionList"/>
    <dgm:cxn modelId="{F7DEAAC8-FCAD-4F6B-92BD-91B8342F3277}" type="presParOf" srcId="{E4B4F7C4-5024-45F0-9FD7-C5068A1AE6C4}" destId="{1A7C3045-2DAF-4A19-82DB-79436B2E4575}" srcOrd="6" destOrd="0" presId="urn:microsoft.com/office/officeart/2016/7/layout/HorizontalActionList"/>
    <dgm:cxn modelId="{13555CA3-20BE-41F8-BD09-0BA8CEE1C702}" type="presParOf" srcId="{1A7C3045-2DAF-4A19-82DB-79436B2E4575}" destId="{4132ECB1-6BEF-4935-AFA3-B2EAA48FDE7E}" srcOrd="0" destOrd="0" presId="urn:microsoft.com/office/officeart/2016/7/layout/HorizontalActionList"/>
    <dgm:cxn modelId="{0848E8B2-6BD5-4CB6-B7E0-F8F1B1F78E2F}" type="presParOf" srcId="{1A7C3045-2DAF-4A19-82DB-79436B2E4575}" destId="{C42A8BDE-B838-475D-AFDE-17B60D744AB6}" srcOrd="1" destOrd="0" presId="urn:microsoft.com/office/officeart/2016/7/layout/HorizontalActionList"/>
    <dgm:cxn modelId="{FD5AD2F1-E5D1-4359-99EB-D3225676DF7F}" type="presParOf" srcId="{E4B4F7C4-5024-45F0-9FD7-C5068A1AE6C4}" destId="{D0DC94A3-770A-4810-A89A-7DB7918862F6}" srcOrd="7" destOrd="0" presId="urn:microsoft.com/office/officeart/2016/7/layout/HorizontalActionList"/>
    <dgm:cxn modelId="{2608DA2F-9259-4A20-98D1-9A5F5780B66F}" type="presParOf" srcId="{E4B4F7C4-5024-45F0-9FD7-C5068A1AE6C4}" destId="{647B2244-AC3A-441A-A6FB-6136FA04F429}" srcOrd="8" destOrd="0" presId="urn:microsoft.com/office/officeart/2016/7/layout/HorizontalActionList"/>
    <dgm:cxn modelId="{F55613FD-292F-4CCF-A44A-E9FC24D70E0E}" type="presParOf" srcId="{647B2244-AC3A-441A-A6FB-6136FA04F429}" destId="{59606EB9-9F10-4D12-A33F-A242FDCC0D0F}" srcOrd="0" destOrd="0" presId="urn:microsoft.com/office/officeart/2016/7/layout/HorizontalActionList"/>
    <dgm:cxn modelId="{7B4FE576-C66F-4D92-B6AC-DA1D068316E4}" type="presParOf" srcId="{647B2244-AC3A-441A-A6FB-6136FA04F429}" destId="{C8429E68-36DD-4F6A-A2F4-7CCDADCEFAD1}" srcOrd="1" destOrd="0" presId="urn:microsoft.com/office/officeart/2016/7/layout/Horizontal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2" y="0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600" kern="1200" spc="150" baseline="0" dirty="0">
              <a:solidFill>
                <a:schemeClr val="tx1"/>
              </a:solidFill>
              <a:latin typeface="+mj-lt"/>
              <a:ea typeface="+mj-ea"/>
              <a:cs typeface="+mj-cs"/>
            </a:rPr>
            <a:t>Missing Data</a:t>
          </a:r>
        </a:p>
      </dsp:txBody>
      <dsp:txXfrm>
        <a:off x="2" y="0"/>
        <a:ext cx="2011384" cy="603415"/>
      </dsp:txXfrm>
    </dsp:sp>
    <dsp:sp modelId="{22359DD7-1BFB-4900-BAE6-6084F2F57988}">
      <dsp:nvSpPr>
        <dsp:cNvPr id="0" name=""/>
        <dsp:cNvSpPr/>
      </dsp:nvSpPr>
      <dsp:spPr>
        <a:xfrm>
          <a:off x="13760" y="603710"/>
          <a:ext cx="2011384" cy="314090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680" tIns="198680" rIns="198680" bIns="1986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 err="1">
              <a:latin typeface="+mn-lt"/>
            </a:rPr>
            <a:t>NaN</a:t>
          </a:r>
          <a:r>
            <a:rPr lang="en-US" sz="1400" kern="1200" spc="50" baseline="0" dirty="0">
              <a:latin typeface="+mn-lt"/>
            </a:rPr>
            <a:t>, Non-null and empty spaces.</a:t>
          </a:r>
        </a:p>
      </dsp:txBody>
      <dsp:txXfrm>
        <a:off x="13760" y="603710"/>
        <a:ext cx="2011384" cy="3140907"/>
      </dsp:txXfrm>
    </dsp:sp>
    <dsp:sp modelId="{C4F84DEA-2002-4D32-8E80-70EEE05E345A}">
      <dsp:nvSpPr>
        <dsp:cNvPr id="0" name=""/>
        <dsp:cNvSpPr/>
      </dsp:nvSpPr>
      <dsp:spPr>
        <a:xfrm>
          <a:off x="2132933" y="294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Data Types</a:t>
          </a:r>
        </a:p>
      </dsp:txBody>
      <dsp:txXfrm>
        <a:off x="2132933" y="294"/>
        <a:ext cx="2011384" cy="603415"/>
      </dsp:txXfrm>
    </dsp:sp>
    <dsp:sp modelId="{4FEB85EB-D046-4CDB-8A62-BBCE260C4490}">
      <dsp:nvSpPr>
        <dsp:cNvPr id="0" name=""/>
        <dsp:cNvSpPr/>
      </dsp:nvSpPr>
      <dsp:spPr>
        <a:xfrm>
          <a:off x="2132933" y="603710"/>
          <a:ext cx="2011384" cy="314090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680" tIns="198680" rIns="198680" bIns="1986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latin typeface="+mn-lt"/>
            </a:rPr>
            <a:t>Float64 casted to int8.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Variables data types changed: empty slots, free bikes, renting bikes and review count.</a:t>
          </a:r>
          <a:endParaRPr lang="en-US" sz="1400" kern="1200" spc="50" baseline="0" dirty="0">
            <a:latin typeface="+mn-lt"/>
          </a:endParaRPr>
        </a:p>
      </dsp:txBody>
      <dsp:txXfrm>
        <a:off x="2132933" y="603710"/>
        <a:ext cx="2011384" cy="3140907"/>
      </dsp:txXfrm>
    </dsp:sp>
    <dsp:sp modelId="{49B7F8FA-D256-41EF-9327-52A3551D9A60}">
      <dsp:nvSpPr>
        <dsp:cNvPr id="0" name=""/>
        <dsp:cNvSpPr/>
      </dsp:nvSpPr>
      <dsp:spPr>
        <a:xfrm>
          <a:off x="4252107" y="294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Duplicates</a:t>
          </a:r>
        </a:p>
      </dsp:txBody>
      <dsp:txXfrm>
        <a:off x="4252107" y="294"/>
        <a:ext cx="2011384" cy="603415"/>
      </dsp:txXfrm>
    </dsp:sp>
    <dsp:sp modelId="{6B5FE59C-B471-448A-AA7A-B526DCC4D4CA}">
      <dsp:nvSpPr>
        <dsp:cNvPr id="0" name=""/>
        <dsp:cNvSpPr/>
      </dsp:nvSpPr>
      <dsp:spPr>
        <a:xfrm>
          <a:off x="4252107" y="603710"/>
          <a:ext cx="2011384" cy="314090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680" tIns="198680" rIns="198680" bIns="19868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Counting duplicated rows and kept with the 1rst record</a:t>
          </a:r>
        </a:p>
      </dsp:txBody>
      <dsp:txXfrm>
        <a:off x="4252107" y="603710"/>
        <a:ext cx="2011384" cy="3140907"/>
      </dsp:txXfrm>
    </dsp:sp>
    <dsp:sp modelId="{4132ECB1-6BEF-4935-AFA3-B2EAA48FDE7E}">
      <dsp:nvSpPr>
        <dsp:cNvPr id="0" name=""/>
        <dsp:cNvSpPr/>
      </dsp:nvSpPr>
      <dsp:spPr>
        <a:xfrm>
          <a:off x="6371281" y="294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Dropping Columns</a:t>
          </a:r>
        </a:p>
      </dsp:txBody>
      <dsp:txXfrm>
        <a:off x="6371281" y="294"/>
        <a:ext cx="2011384" cy="603415"/>
      </dsp:txXfrm>
    </dsp:sp>
    <dsp:sp modelId="{C42A8BDE-B838-475D-AFDE-17B60D744AB6}">
      <dsp:nvSpPr>
        <dsp:cNvPr id="0" name=""/>
        <dsp:cNvSpPr/>
      </dsp:nvSpPr>
      <dsp:spPr>
        <a:xfrm>
          <a:off x="6371281" y="603710"/>
          <a:ext cx="2011384" cy="314090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680" tIns="198680" rIns="198680" bIns="198680" numCol="1" spcCol="1270" anchor="t" anchorCtr="0">
          <a:noAutofit/>
        </a:bodyPr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Final merged with data from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citybikes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, </a:t>
          </a:r>
          <a:r>
            <a:rPr lang="en-US" sz="1400" kern="1200" spc="50" baseline="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fsq</a:t>
          </a: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 and yelp dataset: 10 columns and 200 rows</a:t>
          </a:r>
        </a:p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spc="50" baseline="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Tenorite"/>
            <a:ea typeface="+mn-ea"/>
            <a:cs typeface="+mn-cs"/>
          </a:endParaRPr>
        </a:p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Obs.: </a:t>
          </a:r>
          <a:r>
            <a:rPr lang="en-US" sz="1400" i="1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before, we had 810 from Foursquare and 1476 rows from Yelp</a:t>
          </a:r>
        </a:p>
      </dsp:txBody>
      <dsp:txXfrm>
        <a:off x="6371281" y="603710"/>
        <a:ext cx="2011384" cy="3140907"/>
      </dsp:txXfrm>
    </dsp:sp>
    <dsp:sp modelId="{59606EB9-9F10-4D12-A33F-A242FDCC0D0F}">
      <dsp:nvSpPr>
        <dsp:cNvPr id="0" name=""/>
        <dsp:cNvSpPr/>
      </dsp:nvSpPr>
      <dsp:spPr>
        <a:xfrm>
          <a:off x="8490455" y="294"/>
          <a:ext cx="2011384" cy="6034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8944" tIns="158944" rIns="158944" bIns="15894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spc="150" baseline="0" dirty="0">
              <a:solidFill>
                <a:prstClr val="black"/>
              </a:solidFill>
              <a:latin typeface="Tenorite"/>
              <a:ea typeface="+mn-ea"/>
              <a:cs typeface="+mn-cs"/>
            </a:rPr>
            <a:t>Merging Columns</a:t>
          </a:r>
        </a:p>
      </dsp:txBody>
      <dsp:txXfrm>
        <a:off x="8490455" y="294"/>
        <a:ext cx="2011384" cy="603415"/>
      </dsp:txXfrm>
    </dsp:sp>
    <dsp:sp modelId="{C8429E68-36DD-4F6A-A2F4-7CCDADCEFAD1}">
      <dsp:nvSpPr>
        <dsp:cNvPr id="0" name=""/>
        <dsp:cNvSpPr/>
      </dsp:nvSpPr>
      <dsp:spPr>
        <a:xfrm>
          <a:off x="8490455" y="603710"/>
          <a:ext cx="2011384" cy="314090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anchor="t" anchorCtr="0">
          <a:noAutofit/>
        </a:bodyPr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spc="50" baseline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Tenorite"/>
              <a:ea typeface="+mn-ea"/>
              <a:cs typeface="+mn-cs"/>
            </a:rPr>
            <a:t>Latitude and Longitude variables (sometimes matched, sometimes don’t by decimals)</a:t>
          </a:r>
        </a:p>
      </dsp:txBody>
      <dsp:txXfrm>
        <a:off x="8490455" y="603710"/>
        <a:ext cx="2011384" cy="31409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Horizontal Action List"/>
  <dgm:desc val="Used to show non-sequential or grouped lists of information. Works well with large amounts of text. All text has the same level of emphasis, and direction is not implied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2/1/23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506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40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282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8392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033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0" y="3969834"/>
            <a:ext cx="4941771" cy="1587208"/>
          </a:xfrm>
        </p:spPr>
        <p:txBody>
          <a:bodyPr/>
          <a:lstStyle/>
          <a:p>
            <a:r>
              <a:rPr lang="en-US" dirty="0"/>
              <a:t>Statistical Modelling with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/>
          <a:p>
            <a:r>
              <a:rPr lang="en-US" dirty="0"/>
              <a:t>Rafaela Queiroz F. Cordeiro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653F94-1EF3-F4F0-08A9-E3F891422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Relationship visualized during the eda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BD3728DC-7E08-ED00-7739-350045605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1116023"/>
            <a:ext cx="5536001" cy="45672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3AE665-5EB3-5A9B-D337-1F909B279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809" y="6492240"/>
            <a:ext cx="376576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Statistical Modelling with Python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0235B-01BF-9568-6321-543C268D3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18717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z="1200" smtClean="0"/>
              <a:pPr>
                <a:spcAft>
                  <a:spcPts val="600"/>
                </a:spcAft>
              </a:pPr>
              <a:t>10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549065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0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653F94-1EF3-F4F0-08A9-E3F891422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Relationship visualized during the eda</a:t>
            </a:r>
          </a:p>
        </p:txBody>
      </p:sp>
      <p:grpSp>
        <p:nvGrpSpPr>
          <p:cNvPr id="19" name="Group 1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1" name="Rectangle 1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1106E5-5FB1-F012-F4AA-1DC2CDC36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1129864"/>
            <a:ext cx="5536001" cy="4539519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3AE665-5EB3-5A9B-D337-1F909B279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809" y="6492240"/>
            <a:ext cx="376576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Statistical Modelling with Python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0235B-01BF-9568-6321-543C268D3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18717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z="1200" smtClean="0"/>
              <a:pPr>
                <a:spcAft>
                  <a:spcPts val="600"/>
                </a:spcAft>
              </a:pPr>
              <a:t>11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205627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Analysis 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102680" cy="1010842"/>
          </a:xfrm>
        </p:spPr>
        <p:txBody>
          <a:bodyPr>
            <a:normAutofit/>
          </a:bodyPr>
          <a:lstStyle/>
          <a:p>
            <a:pPr algn="just"/>
            <a:r>
              <a:rPr lang="en-CA" b="0" i="0" dirty="0">
                <a:effectLst/>
                <a:latin typeface="-apple-system"/>
              </a:rPr>
              <a:t>During the EDA, it was possible to observe some patterns between free bikes</a:t>
            </a:r>
            <a:r>
              <a:rPr lang="en-CA" dirty="0">
                <a:latin typeface="-apple-system"/>
              </a:rPr>
              <a:t>, rating and review count of POIs. This led to the creation of the alternative hypothesis.</a:t>
            </a:r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Statistical Modelling with Python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80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892177"/>
            <a:ext cx="8421688" cy="1325563"/>
          </a:xfrm>
        </p:spPr>
        <p:txBody>
          <a:bodyPr/>
          <a:lstStyle/>
          <a:p>
            <a:r>
              <a:rPr lang="en-US" dirty="0"/>
              <a:t>Hypothesis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AD8B9-3719-4696-A80F-16A618C5D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33700" y="2776936"/>
            <a:ext cx="3924300" cy="823912"/>
          </a:xfrm>
        </p:spPr>
        <p:txBody>
          <a:bodyPr/>
          <a:lstStyle/>
          <a:p>
            <a:r>
              <a:rPr lang="en-US" dirty="0"/>
              <a:t>NULL HYPOTHESIS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D8731E-4977-402E-8BFD-895B4D054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 fontScale="92500"/>
          </a:bodyPr>
          <a:lstStyle/>
          <a:p>
            <a:pPr algn="just"/>
            <a:r>
              <a:rPr lang="en-US" dirty="0"/>
              <a:t>H0: There isn't a relationship between the variable free bikes and popular POIs in the area.</a:t>
            </a:r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i="1" dirty="0"/>
              <a:t>* For popular, it was used the rating and review count variables.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CDEC5F-B8EE-4BC1-843F-13135E6E7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10173" y="2776936"/>
            <a:ext cx="3943627" cy="823912"/>
          </a:xfrm>
        </p:spPr>
        <p:txBody>
          <a:bodyPr/>
          <a:lstStyle/>
          <a:p>
            <a:r>
              <a:rPr lang="en-US" dirty="0"/>
              <a:t>ALTERNATIVE HYPOTHESIS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B65871-FA95-449A-B8BC-90486DE532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 fontScale="92500"/>
          </a:bodyPr>
          <a:lstStyle/>
          <a:p>
            <a:pPr algn="just"/>
            <a:r>
              <a:rPr lang="en-US" dirty="0"/>
              <a:t>Ha: There is a relationship between the variable free bikes and popular POIs in the area.</a:t>
            </a:r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5F172A-5D5D-43CD-A187-DA0D303F4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Statistical Modelling with Python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780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Analysis 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77839-2CFD-4BC8-85DA-9EE69CCE1B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102680" cy="1010842"/>
          </a:xfrm>
        </p:spPr>
        <p:txBody>
          <a:bodyPr>
            <a:normAutofit/>
          </a:bodyPr>
          <a:lstStyle/>
          <a:p>
            <a:pPr algn="just"/>
            <a:r>
              <a:rPr lang="en-CA" b="0" i="0" dirty="0">
                <a:effectLst/>
                <a:latin typeface="-apple-system"/>
              </a:rPr>
              <a:t>During the EDA, it was possible to observe some patterns between free bikes</a:t>
            </a:r>
            <a:r>
              <a:rPr lang="en-CA" dirty="0">
                <a:latin typeface="-apple-system"/>
              </a:rPr>
              <a:t>, rating and review count of POIs. This led to the creation of the alternative hypothesis.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2F0B15-120C-423F-8EE5-F303B19D5C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86029" y="2682564"/>
            <a:ext cx="5102680" cy="1010842"/>
          </a:xfrm>
        </p:spPr>
        <p:txBody>
          <a:bodyPr>
            <a:normAutofit/>
          </a:bodyPr>
          <a:lstStyle/>
          <a:p>
            <a:r>
              <a:rPr lang="en-CA" b="0" i="0" dirty="0">
                <a:effectLst/>
                <a:latin typeface="-apple-system"/>
              </a:rPr>
              <a:t>Descriptive Statistics (with hypothesis testing): to find out more about the data using descriptive statistics</a:t>
            </a:r>
            <a:endParaRPr lang="en-US" dirty="0"/>
          </a:p>
          <a:p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Statistical Modelling with Python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38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13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, computer, electronics, screenshot&#10;&#10;Description automatically generated">
            <a:extLst>
              <a:ext uri="{FF2B5EF4-FFF2-40B4-BE49-F238E27FC236}">
                <a16:creationId xmlns:a16="http://schemas.microsoft.com/office/drawing/2014/main" id="{371D24ED-791B-4D1F-3961-232A7D7D96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01" t="1076" r="3161" b="2570"/>
          <a:stretch/>
        </p:blipFill>
        <p:spPr>
          <a:xfrm>
            <a:off x="5953643" y="821247"/>
            <a:ext cx="5616693" cy="521550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74E227-D025-9218-D2FE-909716CDC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3809" y="6492240"/>
            <a:ext cx="376576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2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Statistical Modelling with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9B90FB-30B4-CFD3-CF0A-29BCF030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92240"/>
            <a:ext cx="18717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z="1200" smtClean="0"/>
              <a:pPr>
                <a:spcAft>
                  <a:spcPts val="600"/>
                </a:spcAft>
              </a:pPr>
              <a:t>15</a:t>
            </a:fld>
            <a:endParaRPr lang="en-US" sz="120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AD984BF-61A3-7F87-6CBE-B21F86FDC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80373"/>
            <a:ext cx="4082142" cy="1114834"/>
          </a:xfrm>
        </p:spPr>
        <p:txBody>
          <a:bodyPr>
            <a:normAutofit fontScale="90000"/>
          </a:bodyPr>
          <a:lstStyle/>
          <a:p>
            <a:r>
              <a:rPr lang="en-US" dirty="0"/>
              <a:t>Descriptive statistics with hypothesis testing</a:t>
            </a:r>
          </a:p>
        </p:txBody>
      </p:sp>
    </p:spTree>
    <p:extLst>
      <p:ext uri="{BB962C8B-B14F-4D97-AF65-F5344CB8AC3E}">
        <p14:creationId xmlns:p14="http://schemas.microsoft.com/office/powerpoint/2010/main" val="1636443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09419"/>
            <a:ext cx="4082142" cy="585788"/>
          </a:xfrm>
        </p:spPr>
        <p:txBody>
          <a:bodyPr/>
          <a:lstStyle/>
          <a:p>
            <a:r>
              <a:rPr lang="en-US" dirty="0"/>
              <a:t>Analysis TIMELINE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77839-2CFD-4BC8-85DA-9EE69CCE1B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386FF-C90F-4484-A843-D4BA75FFF0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0780D1-5C1B-411C-81ED-7B9970FCBF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6" y="1613528"/>
            <a:ext cx="5102680" cy="1010842"/>
          </a:xfrm>
        </p:spPr>
        <p:txBody>
          <a:bodyPr>
            <a:normAutofit/>
          </a:bodyPr>
          <a:lstStyle/>
          <a:p>
            <a:pPr algn="just"/>
            <a:r>
              <a:rPr lang="en-CA" b="0" i="0" dirty="0">
                <a:effectLst/>
                <a:latin typeface="-apple-system"/>
              </a:rPr>
              <a:t>During the EDA, it was possible to observe some patterns between free bikes</a:t>
            </a:r>
            <a:r>
              <a:rPr lang="en-CA" dirty="0">
                <a:latin typeface="-apple-system"/>
              </a:rPr>
              <a:t>, rating and review count of POIs. This led to the creation of the alternative hypothesis.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2F0B15-120C-423F-8EE5-F303B19D5C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86029" y="2682564"/>
            <a:ext cx="5102680" cy="1010842"/>
          </a:xfrm>
        </p:spPr>
        <p:txBody>
          <a:bodyPr>
            <a:normAutofit/>
          </a:bodyPr>
          <a:lstStyle/>
          <a:p>
            <a:r>
              <a:rPr lang="en-CA" b="0" i="0" dirty="0">
                <a:effectLst/>
                <a:latin typeface="-apple-system"/>
              </a:rPr>
              <a:t>Descriptive Statistics (with hypothesis testing): to find out more about the data using descriptive statistics</a:t>
            </a:r>
            <a:endParaRPr lang="en-US" dirty="0"/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00D2644-F516-41F1-A88D-93673EA209A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576938" y="3755394"/>
            <a:ext cx="5102680" cy="1010842"/>
          </a:xfrm>
        </p:spPr>
        <p:txBody>
          <a:bodyPr>
            <a:normAutofit/>
          </a:bodyPr>
          <a:lstStyle/>
          <a:p>
            <a:r>
              <a:rPr lang="en-CA" b="0" i="0" dirty="0">
                <a:effectLst/>
                <a:latin typeface="-apple-system"/>
              </a:rPr>
              <a:t>As we are trying to see if there is a correlation between the “free bikes” variable (as the dependent variable) and the rating and review count variables (as the independent variables), let's refer to the multiple linear regression model.</a:t>
            </a:r>
            <a:endParaRPr lang="en-US" dirty="0"/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405A1F0-98C1-4B11-8D9A-3C009ADC44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75280" y="4824430"/>
            <a:ext cx="5102680" cy="1010842"/>
          </a:xfrm>
        </p:spPr>
        <p:txBody>
          <a:bodyPr>
            <a:normAutofit/>
          </a:bodyPr>
          <a:lstStyle/>
          <a:p>
            <a:r>
              <a:rPr lang="en-CA" b="0" i="0" dirty="0">
                <a:effectLst/>
                <a:latin typeface="-apple-system"/>
              </a:rPr>
              <a:t>Multiple Regression Model</a:t>
            </a:r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Statistical Modelling with Python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889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A0637-CCAA-425E-A57A-6205AFDC8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6" y="892177"/>
            <a:ext cx="8421688" cy="1325563"/>
          </a:xfrm>
        </p:spPr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1C395-6BC4-4F00-B40B-069DBBB7C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3104" y="2776936"/>
            <a:ext cx="2882475" cy="823912"/>
          </a:xfrm>
        </p:spPr>
        <p:txBody>
          <a:bodyPr/>
          <a:lstStyle/>
          <a:p>
            <a:r>
              <a:rPr lang="en-US" dirty="0"/>
              <a:t>API and EDA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16151-9486-4A03-AE3A-F1CC562E0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/>
          <a:p>
            <a:pPr algn="just"/>
            <a:r>
              <a:rPr lang="en-CA" b="0" i="0" dirty="0">
                <a:effectLst/>
                <a:latin typeface="-apple-system"/>
              </a:rPr>
              <a:t>The data cleaning and transformation was performed cautiously; but it seems to me that because the APIs retrieved different parameters about the POIs it was a challenge to make connections between the data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E59236-37DD-4582-A2A0-3F9A13A3B5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7665" y="2776936"/>
            <a:ext cx="2896671" cy="823912"/>
          </a:xfrm>
        </p:spPr>
        <p:txBody>
          <a:bodyPr/>
          <a:lstStyle/>
          <a:p>
            <a:r>
              <a:rPr lang="en-US" dirty="0"/>
              <a:t>PARSING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1CCF0F-F0BB-42D7-B3C2-C29336739F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/>
          <a:p>
            <a:pPr algn="just"/>
            <a:r>
              <a:rPr lang="en-US" dirty="0"/>
              <a:t>More time consumed to parse and join data of different datasets than to analyze it.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939793-2181-4A3D-9C5A-CE676CC83EC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066421" y="2776936"/>
            <a:ext cx="2882475" cy="823912"/>
          </a:xfrm>
        </p:spPr>
        <p:txBody>
          <a:bodyPr/>
          <a:lstStyle/>
          <a:p>
            <a:r>
              <a:rPr lang="en-US" dirty="0"/>
              <a:t>MODEL FIT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9FA0B0D-7B36-4D63-86BD-20E6E1B6A0D8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/>
          <a:p>
            <a:r>
              <a:rPr lang="en-US" dirty="0"/>
              <a:t>Rating: interval (?) value</a:t>
            </a:r>
          </a:p>
          <a:p>
            <a:r>
              <a:rPr lang="en-US" dirty="0"/>
              <a:t>Review count: discrete value</a:t>
            </a:r>
          </a:p>
          <a:p>
            <a:r>
              <a:rPr lang="en-US" dirty="0"/>
              <a:t>How to consider this in the analysis? And how to find the best model fit?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65CC01-A53B-495A-820C-BEC2680ED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Statistical Modelling with Python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AE81C1E-A7C3-40CD-9C11-0C03A2221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429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0FA1B-5022-47AB-A0AE-8F5C57979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Project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696040"/>
          </a:xfrm>
        </p:spPr>
        <p:txBody>
          <a:bodyPr>
            <a:normAutofit/>
          </a:bodyPr>
          <a:lstStyle/>
          <a:p>
            <a:r>
              <a:rPr lang="en-US" dirty="0"/>
              <a:t>1. Connecting with City Bikes API</a:t>
            </a:r>
          </a:p>
          <a:p>
            <a:r>
              <a:rPr lang="en-US" dirty="0"/>
              <a:t>2. Connecting with Foursquare and Yelp APIs</a:t>
            </a:r>
          </a:p>
          <a:p>
            <a:r>
              <a:rPr lang="en-US" dirty="0"/>
              <a:t>3. EDA and Data Transformation</a:t>
            </a:r>
          </a:p>
          <a:p>
            <a:r>
              <a:rPr lang="en-US" dirty="0"/>
              <a:t>4. Hypothesis Test and Machine Learning Model (still in progress)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/>
          <a:p>
            <a:r>
              <a:rPr lang="en-US" dirty="0"/>
              <a:t>Statistical Modelling with Python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91F00-87A7-45A6-8029-B097FA72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, shore&#10;&#10;Description automatically generated">
            <a:extLst>
              <a:ext uri="{FF2B5EF4-FFF2-40B4-BE49-F238E27FC236}">
                <a16:creationId xmlns:a16="http://schemas.microsoft.com/office/drawing/2014/main" id="{04EF00A0-5AB4-2DF4-E187-BD68AE53E7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11" t="9091" r="32689"/>
          <a:stretch/>
        </p:blipFill>
        <p:spPr>
          <a:xfrm>
            <a:off x="3523488" y="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/>
              <a:t>INTRODUCTION to </a:t>
            </a:r>
            <a:r>
              <a:rPr lang="en-US" sz="4100" i="1"/>
              <a:t>citybikes</a:t>
            </a:r>
            <a:r>
              <a:rPr lang="en-US" sz="4100"/>
              <a:t>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1200" dirty="0"/>
              <a:t>API get request: retrieved from a city called Recife, in Brazil. 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It is a city closer to the sea and is very famous for carnival. 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I thought that I wouldn’t find a big network, but for my surprise I got 90 stations!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A49DFD55-3C28-40EF-9E31-A92D2E4017FF}" type="slidenum">
              <a:rPr lang="en-US" sz="1200">
                <a:solidFill>
                  <a:schemeClr val="bg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 sz="120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22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Graphical user interface, application, map&#10;&#10;Description automatically generated">
            <a:extLst>
              <a:ext uri="{FF2B5EF4-FFF2-40B4-BE49-F238E27FC236}">
                <a16:creationId xmlns:a16="http://schemas.microsoft.com/office/drawing/2014/main" id="{9758F8A3-5E86-600B-A4B1-BA1DA17E02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57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40" name="Rectangle 24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200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41" name="Rectangle 26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A49DFD55-3C28-40EF-9E31-A92D2E4017FF}" type="slidenum">
              <a:rPr lang="en-US" sz="1200" smtClean="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4</a:t>
            </a:fld>
            <a:endParaRPr lang="en-US" sz="1200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541978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the population and sample distribution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5A93F-DCAE-40B8-8E94-3239A1A6A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Statistical Modelling with Python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91613-153A-4005-9F4D-2F185AE5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05D67B7-8239-A829-645E-0AC7CE262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4" y="4806177"/>
            <a:ext cx="6696075" cy="1427356"/>
          </a:xfrm>
        </p:spPr>
        <p:txBody>
          <a:bodyPr>
            <a:normAutofit fontScale="92500" lnSpcReduction="10000"/>
          </a:bodyPr>
          <a:lstStyle/>
          <a:p>
            <a:r>
              <a:rPr lang="en-US" sz="1800" i="1" dirty="0"/>
              <a:t>How to handle an accurate analysis of our 90 stations?</a:t>
            </a:r>
          </a:p>
          <a:p>
            <a:r>
              <a:rPr lang="en-US" sz="1800" i="1" dirty="0"/>
              <a:t>The sample was done from a for loop in Python. With that, I extracted 10% of the population randomly. </a:t>
            </a:r>
          </a:p>
          <a:p>
            <a:r>
              <a:rPr lang="en-US" sz="1800" i="1" dirty="0"/>
              <a:t>To check if it had the same distribution of the population, they were visualized with histograms.</a:t>
            </a:r>
          </a:p>
        </p:txBody>
      </p:sp>
    </p:spTree>
    <p:extLst>
      <p:ext uri="{BB962C8B-B14F-4D97-AF65-F5344CB8AC3E}">
        <p14:creationId xmlns:p14="http://schemas.microsoft.com/office/powerpoint/2010/main" val="2499682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3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POPULATION Histogram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4FE6422D-FF1E-710F-9EEA-0ED296811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6444" y="640080"/>
            <a:ext cx="6810319" cy="5550408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5A93F-DCAE-40B8-8E94-3239A1A6A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dirty="0"/>
              <a:t>Statistical Modelling with Python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91613-153A-4005-9F4D-2F185AE5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z="1200" smtClean="0"/>
              <a:pPr>
                <a:spcAft>
                  <a:spcPts val="600"/>
                </a:spcAft>
              </a:pPr>
              <a:t>6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292395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Sample histogram 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045F15F5-FC29-5850-0E65-227204517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650" y="640080"/>
            <a:ext cx="7115908" cy="5550408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5A93F-DCAE-40B8-8E94-3239A1A6A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200" dirty="0"/>
              <a:t>Statistical Modelling with Python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91613-153A-4005-9F4D-2F185AE5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z="1200" smtClean="0"/>
              <a:pPr>
                <a:spcAft>
                  <a:spcPts val="600"/>
                </a:spcAft>
              </a:pPr>
              <a:t>7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597072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E15ED3-9841-8855-016C-F3B7A981C8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82" r="14307" b="2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CONNECTING WITH Foursquare and yelp api</a:t>
            </a:r>
          </a:p>
        </p:txBody>
      </p:sp>
      <p:sp>
        <p:nvSpPr>
          <p:cNvPr id="5" name="Subtitle 11">
            <a:extLst>
              <a:ext uri="{FF2B5EF4-FFF2-40B4-BE49-F238E27FC236}">
                <a16:creationId xmlns:a16="http://schemas.microsoft.com/office/drawing/2014/main" id="{E210AF40-C972-F47A-13FE-8BE3D1B28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r>
              <a:rPr lang="en-US" sz="1700" dirty="0">
                <a:solidFill>
                  <a:schemeClr val="tx1"/>
                </a:solidFill>
              </a:rPr>
              <a:t>Foursquare API: name, distance, address, latitude and longitude (filter: sort by rating: popularity)</a:t>
            </a:r>
          </a:p>
          <a:p>
            <a:r>
              <a:rPr lang="en-US" sz="1700" dirty="0">
                <a:solidFill>
                  <a:schemeClr val="tx1"/>
                </a:solidFill>
              </a:rPr>
              <a:t>Yelp PAI: name, address, latitude, longitude, rating and review counts (filter: sort by the best match)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5A93F-DCAE-40B8-8E94-3239A1A6A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74178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sz="1200" kern="1200">
                <a:solidFill>
                  <a:schemeClr val="bg1"/>
                </a:solidFill>
                <a:latin typeface="Calibri" panose="020F0502020204030204"/>
                <a:ea typeface="+mn-ea"/>
                <a:cs typeface="+mn-cs"/>
              </a:rPr>
              <a:t>Statistical Modelling with Python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91613-153A-4005-9F4D-2F185AE5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753600" y="6356350"/>
            <a:ext cx="1600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A49DFD55-3C28-40EF-9E31-A92D2E4017FF}" type="slidenum">
              <a:rPr lang="en-US" sz="1200">
                <a:solidFill>
                  <a:schemeClr val="bg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8</a:t>
            </a:fld>
            <a:endParaRPr lang="en-US" sz="1200">
              <a:solidFill>
                <a:schemeClr val="bg1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47832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7762301-F83A-4BEA-9D11-E6C99FB5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Data Cleaning and transformation</a:t>
            </a:r>
          </a:p>
        </p:txBody>
      </p:sp>
      <p:graphicFrame>
        <p:nvGraphicFramePr>
          <p:cNvPr id="33" name="Content Placeholder 3" descr="Timeline Placeholder ">
            <a:extLst>
              <a:ext uri="{FF2B5EF4-FFF2-40B4-BE49-F238E27FC236}">
                <a16:creationId xmlns:a16="http://schemas.microsoft.com/office/drawing/2014/main" id="{7BC1F95D-CCD2-421B-B06B-706699FAAD5D}"/>
              </a:ext>
            </a:extLst>
          </p:cNvPr>
          <p:cNvGraphicFramePr>
            <a:graphicFrameLocks noGrp="1"/>
          </p:cNvGraphicFramePr>
          <p:nvPr>
            <p:ph type="dgm" sz="quarter" idx="15"/>
            <p:extLst>
              <p:ext uri="{D42A27DB-BD31-4B8C-83A1-F6EECF244321}">
                <p14:modId xmlns:p14="http://schemas.microsoft.com/office/powerpoint/2010/main" val="1351110763"/>
              </p:ext>
            </p:extLst>
          </p:nvPr>
        </p:nvGraphicFramePr>
        <p:xfrm>
          <a:off x="838200" y="2111375"/>
          <a:ext cx="10515600" cy="3744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E98E6AD-9D37-499C-898E-ED12AC36D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Statistical Modelling with Python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908AF9-2A07-4B50-BC13-471792106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385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D5826B4-4DD2-4A9B-8D6D-E91CF9C231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C7F809-A434-4A8D-A127-1C50C2DB389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DC6F004-8F9D-4F40-8394-6C4C67F709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738</Words>
  <Application>Microsoft Macintosh PowerPoint</Application>
  <PresentationFormat>Widescreen</PresentationFormat>
  <Paragraphs>111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-apple-system</vt:lpstr>
      <vt:lpstr>Arial</vt:lpstr>
      <vt:lpstr>Calibri</vt:lpstr>
      <vt:lpstr>Tenorite</vt:lpstr>
      <vt:lpstr>Office Theme</vt:lpstr>
      <vt:lpstr>Statistical Modelling with python</vt:lpstr>
      <vt:lpstr>Project steps</vt:lpstr>
      <vt:lpstr>INTRODUCTION to citybikes api</vt:lpstr>
      <vt:lpstr>PowerPoint Presentation</vt:lpstr>
      <vt:lpstr>Visualization of the population and sample distribution</vt:lpstr>
      <vt:lpstr>POPULATION Histogram</vt:lpstr>
      <vt:lpstr>Sample histogram </vt:lpstr>
      <vt:lpstr>CONNECTING WITH Foursquare and yelp api</vt:lpstr>
      <vt:lpstr>Data Cleaning and transformation</vt:lpstr>
      <vt:lpstr>Relationship visualized during the eda</vt:lpstr>
      <vt:lpstr>Relationship visualized during the eda</vt:lpstr>
      <vt:lpstr>Analysis TIMELINE</vt:lpstr>
      <vt:lpstr>Hypothesis test</vt:lpstr>
      <vt:lpstr>Analysis TIMELINE</vt:lpstr>
      <vt:lpstr>Descriptive statistics with hypothesis testing</vt:lpstr>
      <vt:lpstr>Analysis TIMELINE</vt:lpstr>
      <vt:lpstr>challenges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2021-05-30T14:07:31Z</dcterms:created>
  <dcterms:modified xsi:type="dcterms:W3CDTF">2023-02-01T08:31:42Z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